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rimo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 Classic" panose="020B0604020202020204" charset="0"/>
      <p:regular r:id="rId18"/>
    </p:embeddedFont>
    <p:embeddedFont>
      <p:font typeface="Montserrat Classic Bold" panose="020B0604020202020204" charset="0"/>
      <p:regular r:id="rId19"/>
    </p:embeddedFont>
    <p:embeddedFont>
      <p:font typeface="Montserrat Light" panose="00000400000000000000" pitchFamily="2" charset="0"/>
      <p:regular r:id="rId20"/>
      <p:italic r:id="rId21"/>
    </p:embeddedFont>
    <p:embeddedFont>
      <p:font typeface="Montserrat Light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5196" autoAdjust="0"/>
  </p:normalViewPr>
  <p:slideViewPr>
    <p:cSldViewPr>
      <p:cViewPr varScale="1">
        <p:scale>
          <a:sx n="57" d="100"/>
          <a:sy n="57" d="100"/>
        </p:scale>
        <p:origin x="56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7814" t="32426" r="50567"/>
          <a:stretch>
            <a:fillRect/>
          </a:stretch>
        </p:blipFill>
        <p:spPr>
          <a:xfrm>
            <a:off x="0" y="0"/>
            <a:ext cx="2024468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1" y="0"/>
            <a:ext cx="1404969" cy="10287000"/>
          </a:xfrm>
          <a:prstGeom prst="rect">
            <a:avLst/>
          </a:prstGeom>
          <a:solidFill>
            <a:srgbClr val="43B0F1"/>
          </a:solidFill>
        </p:spPr>
      </p:sp>
      <p:sp>
        <p:nvSpPr>
          <p:cNvPr id="4" name="TextBox 4"/>
          <p:cNvSpPr txBox="1"/>
          <p:nvPr/>
        </p:nvSpPr>
        <p:spPr>
          <a:xfrm>
            <a:off x="2368079" y="971550"/>
            <a:ext cx="8290762" cy="539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52">
                <a:solidFill>
                  <a:srgbClr val="E8EEF1"/>
                </a:solidFill>
                <a:latin typeface="Montserrat Classic"/>
              </a:rPr>
              <a:t>RESEARCH METHODS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368079" y="3624828"/>
            <a:ext cx="15089512" cy="28725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17"/>
              </a:lnSpc>
            </a:pPr>
            <a:r>
              <a:rPr lang="en-US" sz="5201" spc="364" dirty="0">
                <a:solidFill>
                  <a:srgbClr val="E8EEF1"/>
                </a:solidFill>
                <a:latin typeface="Montserrat Classic Bold"/>
              </a:rPr>
              <a:t>SHOULD INDIA LEGALIZE CRYPTOCURRENCY AND THE REPERCUSSIONS OF A BAN ON THE COUNTRY'S ECONOMY.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84138" y="7995999"/>
            <a:ext cx="8539822" cy="131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4"/>
              </a:lnSpc>
            </a:pPr>
            <a:r>
              <a:rPr lang="en-US" sz="2503" spc="175">
                <a:solidFill>
                  <a:srgbClr val="E8EEF1"/>
                </a:solidFill>
                <a:latin typeface="Montserrat Classic"/>
              </a:rPr>
              <a:t>Presented by Group 6 : Aashna Gandhi (S052)</a:t>
            </a:r>
          </a:p>
          <a:p>
            <a:pPr>
              <a:lnSpc>
                <a:spcPts val="3504"/>
              </a:lnSpc>
            </a:pPr>
            <a:r>
              <a:rPr lang="en-US" sz="2503" spc="175">
                <a:solidFill>
                  <a:srgbClr val="E8EEF1"/>
                </a:solidFill>
                <a:latin typeface="Montserrat Classic"/>
              </a:rPr>
              <a:t>                                        Kinjal Joshi (S057)</a:t>
            </a:r>
          </a:p>
          <a:p>
            <a:pPr>
              <a:lnSpc>
                <a:spcPts val="3504"/>
              </a:lnSpc>
            </a:pPr>
            <a:r>
              <a:rPr lang="en-US" sz="2503" spc="175">
                <a:solidFill>
                  <a:srgbClr val="E8EEF1"/>
                </a:solidFill>
                <a:latin typeface="Montserrat Classic"/>
              </a:rPr>
              <a:t>                                        Krisha Desai (S061)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221635" y="2030517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79421" y="2107714"/>
            <a:ext cx="11729158" cy="90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5"/>
              </a:lnSpc>
            </a:pPr>
            <a:r>
              <a:rPr lang="en-US" sz="5499" spc="159">
                <a:solidFill>
                  <a:srgbClr val="E8EEF1"/>
                </a:solidFill>
                <a:latin typeface="Montserrat Classic Bold"/>
              </a:rPr>
              <a:t>CONCLUSION</a:t>
            </a:r>
          </a:p>
        </p:txBody>
      </p:sp>
      <p:sp>
        <p:nvSpPr>
          <p:cNvPr id="3" name="AutoShape 3"/>
          <p:cNvSpPr/>
          <p:nvPr/>
        </p:nvSpPr>
        <p:spPr>
          <a:xfrm>
            <a:off x="1028700" y="6506297"/>
            <a:ext cx="4991100" cy="3780703"/>
          </a:xfrm>
          <a:prstGeom prst="rect">
            <a:avLst/>
          </a:prstGeom>
          <a:solidFill>
            <a:srgbClr val="E8EEF1">
              <a:alpha val="4706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532334" y="7301178"/>
            <a:ext cx="3983832" cy="2192665"/>
            <a:chOff x="0" y="0"/>
            <a:chExt cx="5311775" cy="2923553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0"/>
              <a:ext cx="5311775" cy="739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96"/>
                </a:lnSpc>
              </a:pPr>
              <a:r>
                <a:rPr lang="en-US" sz="3200" spc="352">
                  <a:solidFill>
                    <a:srgbClr val="43B0F1"/>
                  </a:solidFill>
                  <a:latin typeface="Montserrat Classic"/>
                </a:rPr>
                <a:t>1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135182"/>
              <a:ext cx="5303521" cy="17883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26" dirty="0">
                  <a:solidFill>
                    <a:srgbClr val="E8EEF1"/>
                  </a:solidFill>
                  <a:latin typeface="Montserrat Light"/>
                </a:rPr>
                <a:t>The future of the cryptocurrency concept is promising.</a:t>
              </a:r>
            </a:p>
          </p:txBody>
        </p:sp>
      </p:grpSp>
      <p:sp>
        <p:nvSpPr>
          <p:cNvPr id="7" name="AutoShape 7"/>
          <p:cNvSpPr/>
          <p:nvPr/>
        </p:nvSpPr>
        <p:spPr>
          <a:xfrm>
            <a:off x="6648450" y="5769013"/>
            <a:ext cx="4991100" cy="4517987"/>
          </a:xfrm>
          <a:prstGeom prst="rect">
            <a:avLst/>
          </a:prstGeom>
          <a:solidFill>
            <a:srgbClr val="E8EEF1">
              <a:alpha val="9804"/>
            </a:srgbClr>
          </a:solidFill>
        </p:spPr>
      </p:sp>
      <p:sp>
        <p:nvSpPr>
          <p:cNvPr id="8" name="AutoShape 8"/>
          <p:cNvSpPr/>
          <p:nvPr/>
        </p:nvSpPr>
        <p:spPr>
          <a:xfrm>
            <a:off x="12268200" y="4824039"/>
            <a:ext cx="4991100" cy="5462961"/>
          </a:xfrm>
          <a:prstGeom prst="rect">
            <a:avLst/>
          </a:prstGeom>
          <a:solidFill>
            <a:srgbClr val="E8EEF1">
              <a:alpha val="14902"/>
            </a:srgbClr>
          </a:solidFill>
        </p:spPr>
      </p:sp>
      <p:grpSp>
        <p:nvGrpSpPr>
          <p:cNvPr id="9" name="Group 9"/>
          <p:cNvGrpSpPr/>
          <p:nvPr/>
        </p:nvGrpSpPr>
        <p:grpSpPr>
          <a:xfrm>
            <a:off x="6845641" y="6413428"/>
            <a:ext cx="4672918" cy="3668696"/>
            <a:chOff x="0" y="-123825"/>
            <a:chExt cx="6230557" cy="489159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23825"/>
              <a:ext cx="6230557" cy="9050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933"/>
                </a:lnSpc>
              </a:pPr>
              <a:r>
                <a:rPr lang="en-US" sz="3878" spc="426">
                  <a:solidFill>
                    <a:srgbClr val="43B0F1"/>
                  </a:solidFill>
                  <a:latin typeface="Montserrat Classic"/>
                </a:rPr>
                <a:t>2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64591"/>
              <a:ext cx="6220874" cy="3803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99"/>
                </a:lnSpc>
              </a:pPr>
              <a:r>
                <a:rPr lang="en-US" sz="2600" spc="26" dirty="0">
                  <a:solidFill>
                    <a:srgbClr val="E8EEF1"/>
                  </a:solidFill>
                  <a:latin typeface="Montserrat Light"/>
                </a:rPr>
                <a:t>The number of investors in cryptocurrency is increasing rather swiftly over the last few years despite no regulatory response from the Indian government.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771834" y="5769013"/>
            <a:ext cx="3983832" cy="3107065"/>
            <a:chOff x="0" y="0"/>
            <a:chExt cx="5311775" cy="4142753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0"/>
              <a:ext cx="5311775" cy="739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96"/>
                </a:lnSpc>
              </a:pPr>
              <a:r>
                <a:rPr lang="en-US" sz="3200" spc="352">
                  <a:solidFill>
                    <a:srgbClr val="43B0F1"/>
                  </a:solidFill>
                  <a:latin typeface="Montserrat Classic"/>
                </a:rPr>
                <a:t>3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135182"/>
              <a:ext cx="5303521" cy="3007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26" dirty="0">
                  <a:solidFill>
                    <a:srgbClr val="E8EEF1"/>
                  </a:solidFill>
                  <a:latin typeface="Montserrat Light"/>
                </a:rPr>
                <a:t>More and more sellers are accepting payments for different types of cryptocurrencies.</a:t>
              </a:r>
            </a:p>
          </p:txBody>
        </p:sp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2"/>
          <a:srcRect l="30025" r="53428"/>
          <a:stretch>
            <a:fillRect/>
          </a:stretch>
        </p:blipFill>
        <p:spPr>
          <a:xfrm rot="5400000">
            <a:off x="7961379" y="-10333122"/>
            <a:ext cx="2365243" cy="20348819"/>
          </a:xfrm>
          <a:prstGeom prst="rect">
            <a:avLst/>
          </a:prstGeom>
        </p:spPr>
      </p:pic>
      <p:sp>
        <p:nvSpPr>
          <p:cNvPr id="16" name="AutoShape 16"/>
          <p:cNvSpPr/>
          <p:nvPr/>
        </p:nvSpPr>
        <p:spPr>
          <a:xfrm>
            <a:off x="-1638300" y="-733999"/>
            <a:ext cx="21640800" cy="1143000"/>
          </a:xfrm>
          <a:prstGeom prst="rect">
            <a:avLst/>
          </a:prstGeom>
          <a:solidFill>
            <a:srgbClr val="43B0F1"/>
          </a:solidFill>
        </p:spPr>
      </p:sp>
      <p:grpSp>
        <p:nvGrpSpPr>
          <p:cNvPr id="17" name="Group 17"/>
          <p:cNvGrpSpPr/>
          <p:nvPr/>
        </p:nvGrpSpPr>
        <p:grpSpPr>
          <a:xfrm>
            <a:off x="-843723" y="2062953"/>
            <a:ext cx="2886906" cy="851395"/>
            <a:chOff x="0" y="0"/>
            <a:chExt cx="1722525" cy="508000"/>
          </a:xfrm>
        </p:grpSpPr>
        <p:sp>
          <p:nvSpPr>
            <p:cNvPr id="18" name="Freeform 1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9" name="Group 19"/>
          <p:cNvGrpSpPr/>
          <p:nvPr/>
        </p:nvGrpSpPr>
        <p:grpSpPr>
          <a:xfrm rot="-10800000">
            <a:off x="16244817" y="2062953"/>
            <a:ext cx="2886906" cy="851395"/>
            <a:chOff x="0" y="0"/>
            <a:chExt cx="1722525" cy="508000"/>
          </a:xfrm>
        </p:grpSpPr>
        <p:sp>
          <p:nvSpPr>
            <p:cNvPr id="20" name="Freeform 20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rcRect l="34169" t="4542" r="60446" b="5586"/>
          <a:stretch/>
        </p:blipFill>
        <p:spPr>
          <a:xfrm rot="5400000">
            <a:off x="8753941" y="-8768387"/>
            <a:ext cx="769719" cy="18288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416640" y="4372300"/>
            <a:ext cx="13454719" cy="1504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1"/>
              </a:lnSpc>
            </a:pPr>
            <a:r>
              <a:rPr lang="en-US" sz="3046" spc="88">
                <a:solidFill>
                  <a:srgbClr val="E8EEF1"/>
                </a:solidFill>
                <a:latin typeface="Montserrat Classic Bold"/>
              </a:rPr>
              <a:t>EVERY INFORMED PERSON NEEDS TO KNOW ABOUT BITCOIN BECAUSE IT MIGHT BE ONE OF THE WORLD’S MOST IMPORTANT DEVELOPMENTS.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26364" y="6218593"/>
            <a:ext cx="11641016" cy="1064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14"/>
              </a:lnSpc>
            </a:pPr>
            <a:r>
              <a:rPr lang="en-US" sz="2819" spc="310">
                <a:solidFill>
                  <a:srgbClr val="43B0F1"/>
                </a:solidFill>
                <a:latin typeface="Montserrat Classic"/>
              </a:rPr>
              <a:t>LEON LOUW, TWO-TIME NOBEL PEACE PRIZE NOMINEE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-2926" y="1028700"/>
            <a:ext cx="2886906" cy="851395"/>
            <a:chOff x="0" y="0"/>
            <a:chExt cx="1722525" cy="508000"/>
          </a:xfrm>
        </p:grpSpPr>
        <p:sp>
          <p:nvSpPr>
            <p:cNvPr id="6" name="Freeform 6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7" name="Group 7"/>
          <p:cNvGrpSpPr/>
          <p:nvPr/>
        </p:nvGrpSpPr>
        <p:grpSpPr>
          <a:xfrm rot="-10800000">
            <a:off x="15401094" y="8406905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2"/>
          <a:srcRect l="34451" t="4541" r="59945" b="5586"/>
          <a:stretch/>
        </p:blipFill>
        <p:spPr>
          <a:xfrm rot="5400000">
            <a:off x="8743530" y="742531"/>
            <a:ext cx="800940" cy="18288001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416640" y="2442046"/>
            <a:ext cx="13454719" cy="90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5"/>
              </a:lnSpc>
            </a:pPr>
            <a:r>
              <a:rPr lang="en-US" sz="5499" spc="159">
                <a:solidFill>
                  <a:srgbClr val="E8EEF1"/>
                </a:solidFill>
                <a:latin typeface="Montserrat Classic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7814" t="32426" r="50567"/>
          <a:stretch>
            <a:fillRect/>
          </a:stretch>
        </p:blipFill>
        <p:spPr>
          <a:xfrm>
            <a:off x="5297485" y="1"/>
            <a:ext cx="2458198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-10800000">
            <a:off x="16166942" y="603003"/>
            <a:ext cx="2886906" cy="851395"/>
            <a:chOff x="0" y="0"/>
            <a:chExt cx="1722525" cy="508000"/>
          </a:xfrm>
        </p:grpSpPr>
        <p:sp>
          <p:nvSpPr>
            <p:cNvPr id="4" name="Freeform 4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4825200" y="1"/>
            <a:ext cx="2023914" cy="10287000"/>
          </a:xfrm>
          <a:prstGeom prst="rect">
            <a:avLst/>
          </a:prstGeom>
          <a:solidFill>
            <a:srgbClr val="43B0F1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 l="51168" r="9999"/>
          <a:stretch>
            <a:fillRect/>
          </a:stretch>
        </p:blipFill>
        <p:spPr>
          <a:xfrm>
            <a:off x="0" y="0"/>
            <a:ext cx="5991868" cy="10287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8678245" y="2237059"/>
            <a:ext cx="8581055" cy="6168586"/>
            <a:chOff x="0" y="-28575"/>
            <a:chExt cx="11441407" cy="8224780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11441407" cy="11990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291"/>
                </a:lnSpc>
              </a:pPr>
              <a:r>
                <a:rPr lang="en-US" sz="5786" spc="52">
                  <a:solidFill>
                    <a:srgbClr val="E8EEF1"/>
                  </a:solidFill>
                  <a:latin typeface="Montserrat Classic Bold"/>
                </a:rPr>
                <a:t>CRYPTOCURRENCY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917067"/>
              <a:ext cx="10785571" cy="52791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67884" lvl="1" indent="-283942">
                <a:lnSpc>
                  <a:spcPts val="3945"/>
                </a:lnSpc>
                <a:buFont typeface="Arial"/>
                <a:buChar char="•"/>
              </a:pPr>
              <a:r>
                <a:rPr lang="en-US" sz="2630" spc="26" dirty="0">
                  <a:solidFill>
                    <a:srgbClr val="E8EEF1"/>
                  </a:solidFill>
                  <a:latin typeface="Montserrat Light"/>
                </a:rPr>
                <a:t>An innovative concept of decentralized virtual currency.</a:t>
              </a:r>
            </a:p>
            <a:p>
              <a:pPr>
                <a:lnSpc>
                  <a:spcPts val="3945"/>
                </a:lnSpc>
              </a:pPr>
              <a:endParaRPr lang="en-US" sz="2630" spc="26" dirty="0">
                <a:solidFill>
                  <a:srgbClr val="E8EEF1"/>
                </a:solidFill>
                <a:latin typeface="Montserrat Light"/>
              </a:endParaRPr>
            </a:p>
            <a:p>
              <a:pPr marL="567884" lvl="1" indent="-283942">
                <a:lnSpc>
                  <a:spcPts val="3945"/>
                </a:lnSpc>
                <a:buFont typeface="Arial"/>
                <a:buChar char="•"/>
              </a:pPr>
              <a:r>
                <a:rPr lang="en-US" sz="2630" spc="26" dirty="0">
                  <a:solidFill>
                    <a:srgbClr val="E8EEF1"/>
                  </a:solidFill>
                  <a:latin typeface="Montserrat Light"/>
                </a:rPr>
                <a:t>Restrictions on the buy and sell of cryptocurrencies.</a:t>
              </a:r>
            </a:p>
            <a:p>
              <a:pPr>
                <a:lnSpc>
                  <a:spcPts val="3945"/>
                </a:lnSpc>
              </a:pPr>
              <a:endParaRPr lang="en-US" sz="1199" spc="11" dirty="0">
                <a:solidFill>
                  <a:srgbClr val="E8EEF1"/>
                </a:solidFill>
                <a:latin typeface="Arimo"/>
              </a:endParaRPr>
            </a:p>
            <a:p>
              <a:pPr marL="567884" lvl="1" indent="-283942">
                <a:lnSpc>
                  <a:spcPts val="3945"/>
                </a:lnSpc>
                <a:buFont typeface="Arial"/>
                <a:buChar char="•"/>
              </a:pPr>
              <a:r>
                <a:rPr lang="en-US" sz="2630" spc="26" dirty="0">
                  <a:solidFill>
                    <a:srgbClr val="E8EEF1"/>
                  </a:solidFill>
                  <a:latin typeface="Montserrat Light"/>
                </a:rPr>
                <a:t>Advantages of Cryptocurrency</a:t>
              </a:r>
            </a:p>
            <a:p>
              <a:pPr algn="l">
                <a:lnSpc>
                  <a:spcPts val="3945"/>
                </a:lnSpc>
              </a:pPr>
              <a:endParaRPr lang="en-US" sz="2630" spc="26" dirty="0">
                <a:solidFill>
                  <a:srgbClr val="E8EEF1"/>
                </a:solidFill>
                <a:latin typeface="Montserrat Light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678245" y="3483854"/>
            <a:ext cx="2767012" cy="506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6"/>
              </a:lnSpc>
            </a:pPr>
            <a:r>
              <a:rPr lang="en-US" sz="2990" dirty="0">
                <a:solidFill>
                  <a:srgbClr val="43B0F1"/>
                </a:solidFill>
                <a:latin typeface="Montserrat Classic Bold"/>
              </a:rPr>
              <a:t>A brief outline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3575" t="32426" r="50567"/>
          <a:stretch>
            <a:fillRect/>
          </a:stretch>
        </p:blipFill>
        <p:spPr>
          <a:xfrm>
            <a:off x="9856541" y="-18973"/>
            <a:ext cx="4077448" cy="10305973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930725" y="-18973"/>
            <a:ext cx="2023914" cy="10305973"/>
          </a:xfrm>
          <a:prstGeom prst="rect">
            <a:avLst/>
          </a:prstGeom>
          <a:solidFill>
            <a:srgbClr val="43B0F1"/>
          </a:solidFill>
        </p:spPr>
      </p:sp>
      <p:grpSp>
        <p:nvGrpSpPr>
          <p:cNvPr id="4" name="Group 4"/>
          <p:cNvGrpSpPr/>
          <p:nvPr/>
        </p:nvGrpSpPr>
        <p:grpSpPr>
          <a:xfrm>
            <a:off x="0" y="528506"/>
            <a:ext cx="9144002" cy="9514956"/>
            <a:chOff x="0" y="0"/>
            <a:chExt cx="12192002" cy="12686607"/>
          </a:xfrm>
        </p:grpSpPr>
        <p:sp>
          <p:nvSpPr>
            <p:cNvPr id="5" name="TextBox 5"/>
            <p:cNvSpPr txBox="1"/>
            <p:nvPr/>
          </p:nvSpPr>
          <p:spPr>
            <a:xfrm>
              <a:off x="2014539" y="1290741"/>
              <a:ext cx="10177463" cy="19503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68"/>
                </a:lnSpc>
              </a:pPr>
              <a:r>
                <a:rPr lang="en-US" sz="4657" spc="41" dirty="0">
                  <a:solidFill>
                    <a:srgbClr val="E8EEF1"/>
                  </a:solidFill>
                  <a:latin typeface="Montserrat Classic Bold"/>
                </a:rPr>
                <a:t>CRYPTOCURRENCY IN THE INDIAN CONTEXT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014539" y="3668080"/>
              <a:ext cx="9594075" cy="6013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88"/>
                </a:lnSpc>
              </a:pPr>
              <a:r>
                <a:rPr lang="en-US" sz="2990" spc="221" dirty="0">
                  <a:solidFill>
                    <a:srgbClr val="43B0F1"/>
                  </a:solidFill>
                  <a:latin typeface="Montserrat Classic Bold"/>
                </a:rPr>
                <a:t>Where we are today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014538" y="4860273"/>
              <a:ext cx="9594076" cy="78263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6810" lvl="1" indent="-258405">
                <a:lnSpc>
                  <a:spcPts val="3590"/>
                </a:lnSpc>
                <a:buFont typeface="Arial"/>
                <a:buChar char="•"/>
              </a:pPr>
              <a:r>
                <a:rPr lang="en-US" sz="2393" spc="23">
                  <a:solidFill>
                    <a:srgbClr val="E8EEF1"/>
                  </a:solidFill>
                  <a:latin typeface="Montserrat Light"/>
                </a:rPr>
                <a:t>Cryptocurrencies have been operating within the country for a number of years now.</a:t>
              </a:r>
            </a:p>
            <a:p>
              <a:pPr>
                <a:lnSpc>
                  <a:spcPts val="3590"/>
                </a:lnSpc>
              </a:pPr>
              <a:endParaRPr lang="en-US" sz="2393" spc="23">
                <a:solidFill>
                  <a:srgbClr val="E8EEF1"/>
                </a:solidFill>
                <a:latin typeface="Montserrat Light"/>
              </a:endParaRPr>
            </a:p>
            <a:p>
              <a:pPr marL="516810" lvl="1" indent="-258405">
                <a:lnSpc>
                  <a:spcPts val="3590"/>
                </a:lnSpc>
                <a:buFont typeface="Arial"/>
                <a:buChar char="•"/>
              </a:pPr>
              <a:r>
                <a:rPr lang="en-US" sz="2393" spc="23">
                  <a:solidFill>
                    <a:srgbClr val="E8EEF1"/>
                  </a:solidFill>
                  <a:latin typeface="Montserrat Light"/>
                </a:rPr>
                <a:t>People with large cash holdings required a new means of holding</a:t>
              </a:r>
            </a:p>
            <a:p>
              <a:pPr>
                <a:lnSpc>
                  <a:spcPts val="3590"/>
                </a:lnSpc>
              </a:pPr>
              <a:endParaRPr lang="en-US" sz="2393" spc="23">
                <a:solidFill>
                  <a:srgbClr val="E8EEF1"/>
                </a:solidFill>
                <a:latin typeface="Montserrat Light"/>
              </a:endParaRPr>
            </a:p>
            <a:p>
              <a:pPr marL="516810" lvl="1" indent="-258405">
                <a:lnSpc>
                  <a:spcPts val="3590"/>
                </a:lnSpc>
                <a:buFont typeface="Arial"/>
                <a:buChar char="•"/>
              </a:pPr>
              <a:r>
                <a:rPr lang="en-US" sz="2393" spc="23">
                  <a:solidFill>
                    <a:srgbClr val="E8EEF1"/>
                  </a:solidFill>
                  <a:latin typeface="Montserrat Light"/>
                </a:rPr>
                <a:t>Realizing that fiat money isn’t exactly “real” money since it isn’t backed up by anything, Indians began to seek alternative currency models</a:t>
              </a:r>
            </a:p>
            <a:p>
              <a:pPr algn="ctr">
                <a:lnSpc>
                  <a:spcPts val="3590"/>
                </a:lnSpc>
              </a:pPr>
              <a:r>
                <a:rPr lang="en-US" sz="2393" spc="23">
                  <a:solidFill>
                    <a:srgbClr val="E8EEF1"/>
                  </a:solidFill>
                  <a:latin typeface="Montserrat Light"/>
                </a:rPr>
                <a:t> </a:t>
              </a:r>
            </a:p>
            <a:p>
              <a:pPr algn="l">
                <a:lnSpc>
                  <a:spcPts val="3737"/>
                </a:lnSpc>
              </a:pPr>
              <a:endParaRPr lang="en-US" sz="2393" spc="23">
                <a:solidFill>
                  <a:srgbClr val="E8EEF1"/>
                </a:solidFill>
                <a:latin typeface="Montserrat Light"/>
              </a:endParaRPr>
            </a:p>
          </p:txBody>
        </p:sp>
        <p:grpSp>
          <p:nvGrpSpPr>
            <p:cNvPr id="8" name="Group 8"/>
            <p:cNvGrpSpPr/>
            <p:nvPr/>
          </p:nvGrpSpPr>
          <p:grpSpPr>
            <a:xfrm>
              <a:off x="0" y="0"/>
              <a:ext cx="3197337" cy="942946"/>
              <a:chOff x="0" y="0"/>
              <a:chExt cx="1722525" cy="508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49530"/>
                <a:ext cx="1722525" cy="408940"/>
              </a:xfrm>
              <a:custGeom>
                <a:avLst/>
                <a:gdLst/>
                <a:ahLst/>
                <a:cxnLst/>
                <a:rect l="l" t="t" r="r" b="b"/>
                <a:pathLst>
                  <a:path w="1722525" h="408940">
                    <a:moveTo>
                      <a:pt x="1516785" y="0"/>
                    </a:moveTo>
                    <a:cubicBezTo>
                      <a:pt x="1416455" y="0"/>
                      <a:pt x="1333905" y="72390"/>
                      <a:pt x="1314855" y="166370"/>
                    </a:cubicBezTo>
                    <a:lnTo>
                      <a:pt x="0" y="166370"/>
                    </a:lnTo>
                    <a:lnTo>
                      <a:pt x="0" y="242570"/>
                    </a:lnTo>
                    <a:lnTo>
                      <a:pt x="1316125" y="242570"/>
                    </a:lnTo>
                    <a:cubicBezTo>
                      <a:pt x="1333905" y="337820"/>
                      <a:pt x="1417725" y="408940"/>
                      <a:pt x="1518055" y="408940"/>
                    </a:cubicBezTo>
                    <a:cubicBezTo>
                      <a:pt x="1631085" y="408940"/>
                      <a:pt x="1722525" y="317500"/>
                      <a:pt x="1722525" y="204470"/>
                    </a:cubicBezTo>
                    <a:cubicBezTo>
                      <a:pt x="1722525" y="91440"/>
                      <a:pt x="1631085" y="0"/>
                      <a:pt x="1516785" y="0"/>
                    </a:cubicBezTo>
                    <a:close/>
                  </a:path>
                </a:pathLst>
              </a:custGeom>
              <a:solidFill>
                <a:srgbClr val="43B0F1"/>
              </a:solidFill>
            </p:spPr>
          </p:sp>
        </p:grp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18276" r="37795" b="1538"/>
          <a:stretch>
            <a:fillRect/>
          </a:stretch>
        </p:blipFill>
        <p:spPr>
          <a:xfrm>
            <a:off x="11736938" y="-18973"/>
            <a:ext cx="6551062" cy="1030597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7814" t="32426" r="50567"/>
          <a:stretch>
            <a:fillRect/>
          </a:stretch>
        </p:blipFill>
        <p:spPr>
          <a:xfrm>
            <a:off x="5297485" y="-3"/>
            <a:ext cx="2458198" cy="10287003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-10800000">
            <a:off x="16166942" y="603003"/>
            <a:ext cx="2886906" cy="851395"/>
            <a:chOff x="0" y="0"/>
            <a:chExt cx="1722525" cy="508000"/>
          </a:xfrm>
        </p:grpSpPr>
        <p:sp>
          <p:nvSpPr>
            <p:cNvPr id="4" name="Freeform 4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4825200" y="-1"/>
            <a:ext cx="2023914" cy="10287002"/>
          </a:xfrm>
          <a:prstGeom prst="rect">
            <a:avLst/>
          </a:prstGeom>
          <a:solidFill>
            <a:srgbClr val="43B0F1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 l="31863" r="30819"/>
          <a:stretch>
            <a:fillRect/>
          </a:stretch>
        </p:blipFill>
        <p:spPr>
          <a:xfrm>
            <a:off x="0" y="0"/>
            <a:ext cx="6222925" cy="102870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678245" y="1425822"/>
            <a:ext cx="8581055" cy="1828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1"/>
              </a:lnSpc>
            </a:pPr>
            <a:r>
              <a:rPr lang="en-US" sz="5786" spc="52">
                <a:solidFill>
                  <a:srgbClr val="E8EEF1"/>
                </a:solidFill>
                <a:latin typeface="Montserrat Classic Bold"/>
              </a:rPr>
              <a:t>FUTURE OF CRYPTOCURRENCY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78245" y="3702625"/>
            <a:ext cx="8089178" cy="5919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884" lvl="1" indent="-283942">
              <a:lnSpc>
                <a:spcPts val="3945"/>
              </a:lnSpc>
              <a:buFont typeface="Arial"/>
              <a:buChar char="•"/>
            </a:pPr>
            <a:r>
              <a:rPr lang="en-US" sz="2630" spc="26">
                <a:solidFill>
                  <a:srgbClr val="E8EEF1"/>
                </a:solidFill>
                <a:latin typeface="Montserrat Light"/>
              </a:rPr>
              <a:t> The future is promising, showing more opportunities for positive change and progress. </a:t>
            </a:r>
          </a:p>
          <a:p>
            <a:pPr>
              <a:lnSpc>
                <a:spcPts val="3945"/>
              </a:lnSpc>
            </a:pPr>
            <a:endParaRPr lang="en-US" sz="2630" spc="26">
              <a:solidFill>
                <a:srgbClr val="E8EEF1"/>
              </a:solidFill>
              <a:latin typeface="Montserrat Light"/>
            </a:endParaRPr>
          </a:p>
          <a:p>
            <a:pPr marL="567884" lvl="1" indent="-283942">
              <a:lnSpc>
                <a:spcPts val="3945"/>
              </a:lnSpc>
              <a:buFont typeface="Arial"/>
              <a:buChar char="•"/>
            </a:pPr>
            <a:r>
              <a:rPr lang="en-US" sz="2630" spc="26">
                <a:solidFill>
                  <a:srgbClr val="E8EEF1"/>
                </a:solidFill>
                <a:latin typeface="Montserrat Light"/>
              </a:rPr>
              <a:t>Ban can and will create a panic situation.</a:t>
            </a:r>
          </a:p>
          <a:p>
            <a:pPr>
              <a:lnSpc>
                <a:spcPts val="3945"/>
              </a:lnSpc>
            </a:pPr>
            <a:endParaRPr lang="en-US" sz="2630" spc="26">
              <a:solidFill>
                <a:srgbClr val="E8EEF1"/>
              </a:solidFill>
              <a:latin typeface="Montserrat Light"/>
            </a:endParaRPr>
          </a:p>
          <a:p>
            <a:pPr marL="567884" lvl="1" indent="-283942">
              <a:lnSpc>
                <a:spcPts val="3945"/>
              </a:lnSpc>
              <a:buFont typeface="Arial"/>
              <a:buChar char="•"/>
            </a:pPr>
            <a:r>
              <a:rPr lang="en-US" sz="2630" spc="26">
                <a:solidFill>
                  <a:srgbClr val="E8EEF1"/>
                </a:solidFill>
                <a:latin typeface="Montserrat Light"/>
              </a:rPr>
              <a:t>Indian authorities do not have the capacity to identify and track down these markets.</a:t>
            </a:r>
          </a:p>
          <a:p>
            <a:pPr>
              <a:lnSpc>
                <a:spcPts val="3945"/>
              </a:lnSpc>
            </a:pPr>
            <a:endParaRPr lang="en-US" sz="2630" spc="26">
              <a:solidFill>
                <a:srgbClr val="E8EEF1"/>
              </a:solidFill>
              <a:latin typeface="Montserrat Light"/>
            </a:endParaRPr>
          </a:p>
          <a:p>
            <a:pPr marL="567884" lvl="1" indent="-283942">
              <a:lnSpc>
                <a:spcPts val="3945"/>
              </a:lnSpc>
              <a:buFont typeface="Arial"/>
              <a:buChar char="•"/>
            </a:pPr>
            <a:r>
              <a:rPr lang="en-US" sz="2630" spc="26">
                <a:solidFill>
                  <a:srgbClr val="E8EEF1"/>
                </a:solidFill>
                <a:latin typeface="Montserrat Light"/>
              </a:rPr>
              <a:t>If a ban is enforced, crypto-assets would be sold on the black market</a:t>
            </a:r>
          </a:p>
          <a:p>
            <a:pPr algn="l">
              <a:lnSpc>
                <a:spcPts val="3945"/>
              </a:lnSpc>
            </a:pPr>
            <a:endParaRPr lang="en-US" sz="2630" spc="26">
              <a:solidFill>
                <a:srgbClr val="E8EEF1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70941" y="790306"/>
            <a:ext cx="5966877" cy="2176808"/>
            <a:chOff x="0" y="0"/>
            <a:chExt cx="7955835" cy="2902410"/>
          </a:xfrm>
        </p:grpSpPr>
        <p:sp>
          <p:nvSpPr>
            <p:cNvPr id="3" name="TextBox 3"/>
            <p:cNvSpPr txBox="1"/>
            <p:nvPr/>
          </p:nvSpPr>
          <p:spPr>
            <a:xfrm>
              <a:off x="0" y="-47625"/>
              <a:ext cx="7955835" cy="13826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316"/>
                </a:lnSpc>
              </a:pPr>
              <a:r>
                <a:rPr lang="en-US" sz="6600" spc="59">
                  <a:solidFill>
                    <a:srgbClr val="E8EEF1"/>
                  </a:solidFill>
                  <a:latin typeface="Montserrat Classic Bold"/>
                </a:rPr>
                <a:t>LITERATURE 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048970"/>
              <a:ext cx="7460077" cy="853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39"/>
                </a:lnSpc>
              </a:pPr>
              <a:r>
                <a:rPr lang="en-US" sz="4199" spc="310">
                  <a:solidFill>
                    <a:srgbClr val="43B0F1"/>
                  </a:solidFill>
                  <a:latin typeface="Montserrat Classic Bold"/>
                </a:rPr>
                <a:t>REVIEW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8801100" y="-800100"/>
            <a:ext cx="79052" cy="12001500"/>
          </a:xfrm>
          <a:prstGeom prst="rect">
            <a:avLst/>
          </a:prstGeom>
          <a:solidFill>
            <a:srgbClr val="43B0F1"/>
          </a:solidFill>
        </p:spPr>
      </p:sp>
      <p:sp>
        <p:nvSpPr>
          <p:cNvPr id="6" name="TextBox 6"/>
          <p:cNvSpPr txBox="1"/>
          <p:nvPr/>
        </p:nvSpPr>
        <p:spPr>
          <a:xfrm>
            <a:off x="9694959" y="456741"/>
            <a:ext cx="8336834" cy="75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38"/>
              </a:lnSpc>
            </a:pPr>
            <a:r>
              <a:rPr lang="en-US" sz="1986" spc="218">
                <a:solidFill>
                  <a:srgbClr val="E8EEF1"/>
                </a:solidFill>
                <a:latin typeface="Montserrat Classic Bold"/>
              </a:rPr>
              <a:t>“CRYPTOCURRENCY IN INDIA: THE PAST PRESENT AND UNCERTAIN FUTURE”</a:t>
            </a:r>
            <a:r>
              <a:rPr lang="en-US" sz="1986" spc="218">
                <a:solidFill>
                  <a:srgbClr val="E8EEF1"/>
                </a:solidFill>
                <a:latin typeface="Montserrat Classic"/>
              </a:rPr>
              <a:t> BY ET TECH (MARCH 9 2021)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694959" y="4331410"/>
            <a:ext cx="7697246" cy="112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46"/>
              </a:lnSpc>
            </a:pPr>
            <a:r>
              <a:rPr lang="en-US" sz="1991" spc="219">
                <a:solidFill>
                  <a:srgbClr val="E8EEF1"/>
                </a:solidFill>
                <a:latin typeface="Montserrat Classic"/>
              </a:rPr>
              <a:t>“</a:t>
            </a:r>
            <a:r>
              <a:rPr lang="en-US" sz="1991" spc="219">
                <a:solidFill>
                  <a:srgbClr val="E8EEF1"/>
                </a:solidFill>
                <a:latin typeface="Montserrat Classic Bold"/>
              </a:rPr>
              <a:t>WHAT’S DRIVING DEMAND FOR CRYPTOCURRENCIES IN INDIA”</a:t>
            </a:r>
            <a:r>
              <a:rPr lang="en-US" sz="1991" spc="219">
                <a:solidFill>
                  <a:srgbClr val="E8EEF1"/>
                </a:solidFill>
                <a:latin typeface="Montserrat Classic"/>
              </a:rPr>
              <a:t> BY KOUSTAV DAS (AUGUST 25 2021)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694959" y="6276763"/>
            <a:ext cx="7697246" cy="755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37"/>
              </a:lnSpc>
            </a:pPr>
            <a:r>
              <a:rPr lang="en-US" sz="1985" spc="218">
                <a:solidFill>
                  <a:srgbClr val="E8EEF1"/>
                </a:solidFill>
                <a:latin typeface="Montserrat Classic"/>
              </a:rPr>
              <a:t>“</a:t>
            </a:r>
            <a:r>
              <a:rPr lang="en-US" sz="1985" spc="218">
                <a:solidFill>
                  <a:srgbClr val="E8EEF1"/>
                </a:solidFill>
                <a:latin typeface="Montserrat Classic Bold"/>
              </a:rPr>
              <a:t>WHY INDIA SHOULD BUY BITCOIN” </a:t>
            </a:r>
            <a:r>
              <a:rPr lang="en-US" sz="1985" spc="218">
                <a:solidFill>
                  <a:srgbClr val="E8EEF1"/>
                </a:solidFill>
                <a:latin typeface="Montserrat Classic"/>
              </a:rPr>
              <a:t>BY BALAJI SRINIVASAN (FEBRUARY 4 2021)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94959" y="8147120"/>
            <a:ext cx="8108733" cy="1507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44"/>
              </a:lnSpc>
            </a:pPr>
            <a:r>
              <a:rPr lang="en-US" sz="1989" spc="218">
                <a:solidFill>
                  <a:srgbClr val="E8EEF1"/>
                </a:solidFill>
                <a:latin typeface="Montserrat Classic"/>
              </a:rPr>
              <a:t> </a:t>
            </a:r>
            <a:r>
              <a:rPr lang="en-US" sz="1989" spc="218">
                <a:solidFill>
                  <a:srgbClr val="E8EEF1"/>
                </a:solidFill>
                <a:latin typeface="Montserrat Classic Bold"/>
              </a:rPr>
              <a:t>“HERE IS WHY A BAN ON CRYPTOCURRENCIES MAY NOT EVEN BE POSSIBLE” </a:t>
            </a:r>
            <a:r>
              <a:rPr lang="en-US" sz="1989" spc="218">
                <a:solidFill>
                  <a:srgbClr val="E8EEF1"/>
                </a:solidFill>
                <a:latin typeface="Montserrat Classic"/>
              </a:rPr>
              <a:t>BY BUSINESS INSIDER INDIA BUREAU (MAY 19, 2021)</a:t>
            </a:r>
          </a:p>
          <a:p>
            <a:pPr>
              <a:lnSpc>
                <a:spcPts val="3044"/>
              </a:lnSpc>
            </a:pPr>
            <a:endParaRPr lang="en-US" sz="1989" spc="218">
              <a:solidFill>
                <a:srgbClr val="E8EEF1"/>
              </a:solidFill>
              <a:latin typeface="Montserrat Classic"/>
            </a:endParaRP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 rotWithShape="1">
          <a:blip r:embed="rId2"/>
          <a:srcRect l="40386" t="35019" r="50567" b="1430"/>
          <a:stretch/>
        </p:blipFill>
        <p:spPr>
          <a:xfrm>
            <a:off x="0" y="0"/>
            <a:ext cx="1028700" cy="10287000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-675946" y="8832603"/>
            <a:ext cx="2886906" cy="851395"/>
            <a:chOff x="0" y="0"/>
            <a:chExt cx="1722525" cy="508000"/>
          </a:xfrm>
        </p:grpSpPr>
        <p:sp>
          <p:nvSpPr>
            <p:cNvPr id="12" name="Freeform 12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8801100" y="532941"/>
            <a:ext cx="735930" cy="367965"/>
            <a:chOff x="0" y="0"/>
            <a:chExt cx="1016000" cy="508000"/>
          </a:xfrm>
        </p:grpSpPr>
        <p:sp>
          <p:nvSpPr>
            <p:cNvPr id="14" name="Freeform 14"/>
            <p:cNvSpPr/>
            <p:nvPr/>
          </p:nvSpPr>
          <p:spPr>
            <a:xfrm>
              <a:off x="0" y="49530"/>
              <a:ext cx="1016000" cy="408940"/>
            </a:xfrm>
            <a:custGeom>
              <a:avLst/>
              <a:gdLst/>
              <a:ahLst/>
              <a:cxnLst/>
              <a:rect l="l" t="t" r="r" b="b"/>
              <a:pathLst>
                <a:path w="1016000" h="408940">
                  <a:moveTo>
                    <a:pt x="810260" y="0"/>
                  </a:moveTo>
                  <a:cubicBezTo>
                    <a:pt x="709930" y="0"/>
                    <a:pt x="627380" y="72390"/>
                    <a:pt x="608330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609600" y="242570"/>
                  </a:lnTo>
                  <a:cubicBezTo>
                    <a:pt x="627380" y="337820"/>
                    <a:pt x="711200" y="408940"/>
                    <a:pt x="811530" y="408940"/>
                  </a:cubicBezTo>
                  <a:cubicBezTo>
                    <a:pt x="924560" y="408940"/>
                    <a:pt x="1016000" y="317500"/>
                    <a:pt x="1016000" y="204470"/>
                  </a:cubicBezTo>
                  <a:cubicBezTo>
                    <a:pt x="1016000" y="91440"/>
                    <a:pt x="924560" y="0"/>
                    <a:pt x="810260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8801100" y="2447055"/>
            <a:ext cx="735930" cy="367965"/>
            <a:chOff x="0" y="0"/>
            <a:chExt cx="1016000" cy="508000"/>
          </a:xfrm>
        </p:grpSpPr>
        <p:sp>
          <p:nvSpPr>
            <p:cNvPr id="16" name="Freeform 16"/>
            <p:cNvSpPr/>
            <p:nvPr/>
          </p:nvSpPr>
          <p:spPr>
            <a:xfrm>
              <a:off x="0" y="49530"/>
              <a:ext cx="1016000" cy="408940"/>
            </a:xfrm>
            <a:custGeom>
              <a:avLst/>
              <a:gdLst/>
              <a:ahLst/>
              <a:cxnLst/>
              <a:rect l="l" t="t" r="r" b="b"/>
              <a:pathLst>
                <a:path w="1016000" h="408940">
                  <a:moveTo>
                    <a:pt x="810260" y="0"/>
                  </a:moveTo>
                  <a:cubicBezTo>
                    <a:pt x="709930" y="0"/>
                    <a:pt x="627380" y="72390"/>
                    <a:pt x="608330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609600" y="242570"/>
                  </a:lnTo>
                  <a:cubicBezTo>
                    <a:pt x="627380" y="337820"/>
                    <a:pt x="711200" y="408940"/>
                    <a:pt x="811530" y="408940"/>
                  </a:cubicBezTo>
                  <a:cubicBezTo>
                    <a:pt x="924560" y="408940"/>
                    <a:pt x="1016000" y="317500"/>
                    <a:pt x="1016000" y="204470"/>
                  </a:cubicBezTo>
                  <a:cubicBezTo>
                    <a:pt x="1016000" y="91440"/>
                    <a:pt x="924560" y="0"/>
                    <a:pt x="810260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8801100" y="4398085"/>
            <a:ext cx="735930" cy="367965"/>
            <a:chOff x="0" y="0"/>
            <a:chExt cx="1016000" cy="508000"/>
          </a:xfrm>
        </p:grpSpPr>
        <p:sp>
          <p:nvSpPr>
            <p:cNvPr id="18" name="Freeform 18"/>
            <p:cNvSpPr/>
            <p:nvPr/>
          </p:nvSpPr>
          <p:spPr>
            <a:xfrm>
              <a:off x="0" y="49530"/>
              <a:ext cx="1016000" cy="408940"/>
            </a:xfrm>
            <a:custGeom>
              <a:avLst/>
              <a:gdLst/>
              <a:ahLst/>
              <a:cxnLst/>
              <a:rect l="l" t="t" r="r" b="b"/>
              <a:pathLst>
                <a:path w="1016000" h="408940">
                  <a:moveTo>
                    <a:pt x="810260" y="0"/>
                  </a:moveTo>
                  <a:cubicBezTo>
                    <a:pt x="709930" y="0"/>
                    <a:pt x="627380" y="72390"/>
                    <a:pt x="608330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609600" y="242570"/>
                  </a:lnTo>
                  <a:cubicBezTo>
                    <a:pt x="627380" y="337820"/>
                    <a:pt x="711200" y="408940"/>
                    <a:pt x="811530" y="408940"/>
                  </a:cubicBezTo>
                  <a:cubicBezTo>
                    <a:pt x="924560" y="408940"/>
                    <a:pt x="1016000" y="317500"/>
                    <a:pt x="1016000" y="204470"/>
                  </a:cubicBezTo>
                  <a:cubicBezTo>
                    <a:pt x="1016000" y="91440"/>
                    <a:pt x="924560" y="0"/>
                    <a:pt x="810260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8801100" y="6352963"/>
            <a:ext cx="735930" cy="367965"/>
            <a:chOff x="0" y="0"/>
            <a:chExt cx="1016000" cy="508000"/>
          </a:xfrm>
        </p:grpSpPr>
        <p:sp>
          <p:nvSpPr>
            <p:cNvPr id="20" name="Freeform 20"/>
            <p:cNvSpPr/>
            <p:nvPr/>
          </p:nvSpPr>
          <p:spPr>
            <a:xfrm>
              <a:off x="0" y="49530"/>
              <a:ext cx="1016000" cy="408940"/>
            </a:xfrm>
            <a:custGeom>
              <a:avLst/>
              <a:gdLst/>
              <a:ahLst/>
              <a:cxnLst/>
              <a:rect l="l" t="t" r="r" b="b"/>
              <a:pathLst>
                <a:path w="1016000" h="408940">
                  <a:moveTo>
                    <a:pt x="810260" y="0"/>
                  </a:moveTo>
                  <a:cubicBezTo>
                    <a:pt x="709930" y="0"/>
                    <a:pt x="627380" y="72390"/>
                    <a:pt x="608330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609600" y="242570"/>
                  </a:lnTo>
                  <a:cubicBezTo>
                    <a:pt x="627380" y="337820"/>
                    <a:pt x="711200" y="408940"/>
                    <a:pt x="811530" y="408940"/>
                  </a:cubicBezTo>
                  <a:cubicBezTo>
                    <a:pt x="924560" y="408940"/>
                    <a:pt x="1016000" y="317500"/>
                    <a:pt x="1016000" y="204470"/>
                  </a:cubicBezTo>
                  <a:cubicBezTo>
                    <a:pt x="1016000" y="91440"/>
                    <a:pt x="924560" y="0"/>
                    <a:pt x="810260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8801100" y="8338968"/>
            <a:ext cx="735930" cy="367965"/>
            <a:chOff x="0" y="0"/>
            <a:chExt cx="1016000" cy="508000"/>
          </a:xfrm>
        </p:grpSpPr>
        <p:sp>
          <p:nvSpPr>
            <p:cNvPr id="22" name="Freeform 22"/>
            <p:cNvSpPr/>
            <p:nvPr/>
          </p:nvSpPr>
          <p:spPr>
            <a:xfrm>
              <a:off x="0" y="49530"/>
              <a:ext cx="1016000" cy="408940"/>
            </a:xfrm>
            <a:custGeom>
              <a:avLst/>
              <a:gdLst/>
              <a:ahLst/>
              <a:cxnLst/>
              <a:rect l="l" t="t" r="r" b="b"/>
              <a:pathLst>
                <a:path w="1016000" h="408940">
                  <a:moveTo>
                    <a:pt x="810260" y="0"/>
                  </a:moveTo>
                  <a:cubicBezTo>
                    <a:pt x="709930" y="0"/>
                    <a:pt x="627380" y="72390"/>
                    <a:pt x="608330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609600" y="242570"/>
                  </a:lnTo>
                  <a:cubicBezTo>
                    <a:pt x="627380" y="337820"/>
                    <a:pt x="711200" y="408940"/>
                    <a:pt x="811530" y="408940"/>
                  </a:cubicBezTo>
                  <a:cubicBezTo>
                    <a:pt x="924560" y="408940"/>
                    <a:pt x="1016000" y="317500"/>
                    <a:pt x="1016000" y="204470"/>
                  </a:cubicBezTo>
                  <a:cubicBezTo>
                    <a:pt x="1016000" y="91440"/>
                    <a:pt x="924560" y="0"/>
                    <a:pt x="810260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9694959" y="2370855"/>
            <a:ext cx="8108733" cy="755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37"/>
              </a:lnSpc>
            </a:pPr>
            <a:r>
              <a:rPr lang="en-US" sz="1985" spc="218">
                <a:solidFill>
                  <a:srgbClr val="E8EEF1"/>
                </a:solidFill>
                <a:latin typeface="Montserrat Classic Bold"/>
              </a:rPr>
              <a:t>“CRYPTOCURRENCY AND ITS RISING IMPORTANCE IN INDIA IN 2021” </a:t>
            </a:r>
            <a:r>
              <a:rPr lang="en-US" sz="1985" spc="218">
                <a:solidFill>
                  <a:srgbClr val="E8EEF1"/>
                </a:solidFill>
                <a:latin typeface="Montserrat Classic"/>
              </a:rPr>
              <a:t>BY DISHA GANGULI (MAY 14 2021)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rcRect l="31759" t="5064" r="59859" b="5064"/>
          <a:stretch/>
        </p:blipFill>
        <p:spPr>
          <a:xfrm rot="5400000">
            <a:off x="8544942" y="543942"/>
            <a:ext cx="1198114" cy="1828800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84903" y="691196"/>
            <a:ext cx="12118194" cy="1048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16"/>
              </a:lnSpc>
            </a:pPr>
            <a:r>
              <a:rPr lang="en-US" sz="6600" spc="59">
                <a:solidFill>
                  <a:srgbClr val="E8EEF1"/>
                </a:solidFill>
                <a:latin typeface="Montserrat Classic Bold"/>
              </a:rPr>
              <a:t>METHODOLOGY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88921" y="3414754"/>
            <a:ext cx="12110158" cy="578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6"/>
              </a:lnSpc>
            </a:pPr>
            <a:r>
              <a:rPr lang="en-US" sz="3200" spc="352">
                <a:solidFill>
                  <a:srgbClr val="E8EEF1"/>
                </a:solidFill>
                <a:latin typeface="Montserrat Classic"/>
              </a:rPr>
              <a:t>HOW DID WE GET THERE?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8267717" y="2285950"/>
            <a:ext cx="1752567" cy="457099"/>
            <a:chOff x="0" y="0"/>
            <a:chExt cx="1947727" cy="508000"/>
          </a:xfrm>
        </p:grpSpPr>
        <p:sp>
          <p:nvSpPr>
            <p:cNvPr id="6" name="Freeform 6"/>
            <p:cNvSpPr/>
            <p:nvPr/>
          </p:nvSpPr>
          <p:spPr>
            <a:xfrm>
              <a:off x="0" y="49530"/>
              <a:ext cx="1947727" cy="408940"/>
            </a:xfrm>
            <a:custGeom>
              <a:avLst/>
              <a:gdLst/>
              <a:ahLst/>
              <a:cxnLst/>
              <a:rect l="l" t="t" r="r" b="b"/>
              <a:pathLst>
                <a:path w="1947727" h="408940">
                  <a:moveTo>
                    <a:pt x="1741987" y="0"/>
                  </a:moveTo>
                  <a:cubicBezTo>
                    <a:pt x="1641657" y="0"/>
                    <a:pt x="1559107" y="72390"/>
                    <a:pt x="1540057" y="166370"/>
                  </a:cubicBezTo>
                  <a:lnTo>
                    <a:pt x="406400" y="166370"/>
                  </a:lnTo>
                  <a:cubicBezTo>
                    <a:pt x="388620" y="71120"/>
                    <a:pt x="304800" y="0"/>
                    <a:pt x="204470" y="0"/>
                  </a:cubicBezTo>
                  <a:cubicBezTo>
                    <a:pt x="91440" y="0"/>
                    <a:pt x="0" y="91440"/>
                    <a:pt x="0" y="204470"/>
                  </a:cubicBezTo>
                  <a:cubicBezTo>
                    <a:pt x="0" y="317500"/>
                    <a:pt x="91440" y="408940"/>
                    <a:pt x="204470" y="408940"/>
                  </a:cubicBezTo>
                  <a:cubicBezTo>
                    <a:pt x="304800" y="408940"/>
                    <a:pt x="388620" y="337820"/>
                    <a:pt x="406400" y="242570"/>
                  </a:cubicBezTo>
                  <a:lnTo>
                    <a:pt x="1541327" y="242570"/>
                  </a:lnTo>
                  <a:cubicBezTo>
                    <a:pt x="1559107" y="337820"/>
                    <a:pt x="1642927" y="408940"/>
                    <a:pt x="1743257" y="408940"/>
                  </a:cubicBezTo>
                  <a:cubicBezTo>
                    <a:pt x="1856287" y="408940"/>
                    <a:pt x="1947727" y="317500"/>
                    <a:pt x="1947727" y="204470"/>
                  </a:cubicBezTo>
                  <a:cubicBezTo>
                    <a:pt x="1947727" y="91440"/>
                    <a:pt x="1855017" y="0"/>
                    <a:pt x="1741987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792339" y="4431466"/>
            <a:ext cx="13063373" cy="4994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6564" lvl="1" indent="-318282">
              <a:lnSpc>
                <a:spcPts val="4422"/>
              </a:lnSpc>
              <a:buFont typeface="Arial"/>
              <a:buChar char="•"/>
            </a:pPr>
            <a:r>
              <a:rPr lang="en-US" sz="2948" spc="29">
                <a:solidFill>
                  <a:srgbClr val="E8EEF1"/>
                </a:solidFill>
                <a:latin typeface="Montserrat Light Bold"/>
              </a:rPr>
              <a:t>Primary Research </a:t>
            </a:r>
            <a:r>
              <a:rPr lang="en-US" sz="2948" spc="29">
                <a:solidFill>
                  <a:srgbClr val="E8EEF1"/>
                </a:solidFill>
                <a:latin typeface="Montserrat Light"/>
              </a:rPr>
              <a:t>: Quantitative research method approach via a survey containing close ended questions.</a:t>
            </a:r>
          </a:p>
          <a:p>
            <a:pPr>
              <a:lnSpc>
                <a:spcPts val="4422"/>
              </a:lnSpc>
            </a:pPr>
            <a:endParaRPr lang="en-US" sz="2948" spc="29">
              <a:solidFill>
                <a:srgbClr val="E8EEF1"/>
              </a:solidFill>
              <a:latin typeface="Montserrat Light"/>
            </a:endParaRPr>
          </a:p>
          <a:p>
            <a:pPr marL="636564" lvl="1" indent="-318282">
              <a:lnSpc>
                <a:spcPts val="4422"/>
              </a:lnSpc>
              <a:buFont typeface="Arial"/>
              <a:buChar char="•"/>
            </a:pPr>
            <a:r>
              <a:rPr lang="en-US" sz="2948" spc="29">
                <a:solidFill>
                  <a:srgbClr val="E8EEF1"/>
                </a:solidFill>
                <a:latin typeface="Montserrat Light Bold"/>
              </a:rPr>
              <a:t>Our Survey Objective </a:t>
            </a:r>
            <a:r>
              <a:rPr lang="en-US" sz="2948" spc="29">
                <a:solidFill>
                  <a:srgbClr val="E8EEF1"/>
                </a:solidFill>
                <a:latin typeface="Montserrat Light"/>
              </a:rPr>
              <a:t>:  to find an estimate of the respondent’s awareness about Cryptocurrency among various age groups, gender, and occupational status and a relation between them.</a:t>
            </a:r>
          </a:p>
          <a:p>
            <a:pPr>
              <a:lnSpc>
                <a:spcPts val="4272"/>
              </a:lnSpc>
            </a:pPr>
            <a:endParaRPr lang="en-US" sz="2948" spc="29">
              <a:solidFill>
                <a:srgbClr val="E8EEF1"/>
              </a:solidFill>
              <a:latin typeface="Montserrat Light"/>
            </a:endParaRPr>
          </a:p>
          <a:p>
            <a:pPr marL="636564" lvl="1" indent="-318282">
              <a:lnSpc>
                <a:spcPts val="4422"/>
              </a:lnSpc>
              <a:buFont typeface="Arial"/>
              <a:buChar char="•"/>
            </a:pPr>
            <a:r>
              <a:rPr lang="en-US" sz="2948" spc="29">
                <a:solidFill>
                  <a:srgbClr val="E8EEF1"/>
                </a:solidFill>
                <a:latin typeface="Montserrat Light"/>
              </a:rPr>
              <a:t>We later performed that Chi-Square test of independence.</a:t>
            </a:r>
          </a:p>
          <a:p>
            <a:pPr>
              <a:lnSpc>
                <a:spcPts val="4422"/>
              </a:lnSpc>
            </a:pPr>
            <a:endParaRPr lang="en-US" sz="2948" spc="29">
              <a:solidFill>
                <a:srgbClr val="E8EEF1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452490" y="1174676"/>
            <a:ext cx="4009066" cy="504885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576"/>
          <a:stretch>
            <a:fillRect/>
          </a:stretch>
        </p:blipFill>
        <p:spPr>
          <a:xfrm>
            <a:off x="8452490" y="6223527"/>
            <a:ext cx="4009066" cy="375197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93138" y="377708"/>
            <a:ext cx="4705993" cy="9508874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678798" y="377708"/>
            <a:ext cx="4250930" cy="660636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3678798" y="6984073"/>
            <a:ext cx="4250930" cy="2964366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3046135" y="236220"/>
            <a:ext cx="12118194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5000" spc="45">
                <a:solidFill>
                  <a:srgbClr val="E8EEF1"/>
                </a:solidFill>
                <a:latin typeface="Montserrat Classic Bold"/>
              </a:rPr>
              <a:t>QUESTIONNAIRE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036328" y="2828892"/>
            <a:ext cx="1942206" cy="4508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42"/>
              </a:lnSpc>
            </a:pPr>
            <a:r>
              <a:rPr lang="en-US" sz="3428" spc="34">
                <a:solidFill>
                  <a:srgbClr val="43B0F1"/>
                </a:solidFill>
                <a:latin typeface="Montserrat Classic Bold"/>
              </a:rPr>
              <a:t>FOR PEOPLE WHO ARE AWARE ABOUT CRYPTO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91525" y="334317"/>
            <a:ext cx="4681665" cy="693987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91525" y="7274196"/>
            <a:ext cx="4681665" cy="281118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086132" y="2513234"/>
            <a:ext cx="1942206" cy="5155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42"/>
              </a:lnSpc>
            </a:pPr>
            <a:r>
              <a:rPr lang="en-US" sz="3428" spc="34">
                <a:solidFill>
                  <a:srgbClr val="43B0F1"/>
                </a:solidFill>
                <a:latin typeface="Montserrat Classic Bold"/>
              </a:rPr>
              <a:t>FOR PEOPLE WHO ARE</a:t>
            </a:r>
          </a:p>
          <a:p>
            <a:pPr>
              <a:lnSpc>
                <a:spcPts val="5142"/>
              </a:lnSpc>
            </a:pPr>
            <a:r>
              <a:rPr lang="en-US" sz="3428" spc="34">
                <a:solidFill>
                  <a:srgbClr val="43B0F1"/>
                </a:solidFill>
                <a:latin typeface="Montserrat Classic Bold"/>
              </a:rPr>
              <a:t>NOT AWARE ABOUT CRYPTO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3575" t="32426" r="50567"/>
          <a:stretch>
            <a:fillRect/>
          </a:stretch>
        </p:blipFill>
        <p:spPr>
          <a:xfrm>
            <a:off x="9856541" y="-254504"/>
            <a:ext cx="4077448" cy="10938119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930725" y="-396616"/>
            <a:ext cx="2023914" cy="11080231"/>
          </a:xfrm>
          <a:prstGeom prst="rect">
            <a:avLst/>
          </a:prstGeom>
          <a:solidFill>
            <a:srgbClr val="43B0F1"/>
          </a:solidFill>
        </p:spPr>
      </p:sp>
      <p:grpSp>
        <p:nvGrpSpPr>
          <p:cNvPr id="4" name="Group 4"/>
          <p:cNvGrpSpPr/>
          <p:nvPr/>
        </p:nvGrpSpPr>
        <p:grpSpPr>
          <a:xfrm>
            <a:off x="0" y="509083"/>
            <a:ext cx="2190670" cy="646064"/>
            <a:chOff x="0" y="0"/>
            <a:chExt cx="1722525" cy="508000"/>
          </a:xfrm>
        </p:grpSpPr>
        <p:sp>
          <p:nvSpPr>
            <p:cNvPr id="5" name="Freeform 5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 l="22742" t="6500" r="33678"/>
          <a:stretch>
            <a:fillRect/>
          </a:stretch>
        </p:blipFill>
        <p:spPr>
          <a:xfrm>
            <a:off x="11895265" y="0"/>
            <a:ext cx="6392735" cy="102870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380270" y="1569239"/>
            <a:ext cx="6973135" cy="727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9"/>
              </a:lnSpc>
            </a:pPr>
            <a:r>
              <a:rPr lang="en-US" sz="4554" spc="40">
                <a:solidFill>
                  <a:srgbClr val="E8EEF1"/>
                </a:solidFill>
                <a:latin typeface="Montserrat Classic Bold"/>
              </a:rPr>
              <a:t>RESULTS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80270" y="2699846"/>
            <a:ext cx="6973135" cy="714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0835" lvl="1" indent="-250417">
              <a:lnSpc>
                <a:spcPts val="3479"/>
              </a:lnSpc>
              <a:buFont typeface="Arial"/>
              <a:buChar char="•"/>
            </a:pPr>
            <a:r>
              <a:rPr lang="en-US" sz="2319" spc="23" dirty="0">
                <a:solidFill>
                  <a:srgbClr val="E8EEF1"/>
                </a:solidFill>
                <a:latin typeface="Montserrat Light"/>
              </a:rPr>
              <a:t>The variables that are not independent, implying there is some relation between them are:</a:t>
            </a:r>
          </a:p>
          <a:p>
            <a:pPr marL="500835" lvl="1" indent="-250417">
              <a:lnSpc>
                <a:spcPts val="3479"/>
              </a:lnSpc>
              <a:buFont typeface="Arial"/>
              <a:buChar char="•"/>
            </a:pPr>
            <a:r>
              <a:rPr lang="en-US" sz="2319" spc="23" dirty="0">
                <a:solidFill>
                  <a:srgbClr val="E8EEF1"/>
                </a:solidFill>
                <a:latin typeface="Montserrat Light"/>
              </a:rPr>
              <a:t>Possession of Cryptocurrency and the respondent's Occupational status. </a:t>
            </a:r>
          </a:p>
          <a:p>
            <a:pPr marL="500835" lvl="1" indent="-250417">
              <a:lnSpc>
                <a:spcPts val="3479"/>
              </a:lnSpc>
              <a:buFont typeface="Arial"/>
              <a:buChar char="•"/>
            </a:pPr>
            <a:endParaRPr lang="en-US" sz="2319" spc="23" dirty="0">
              <a:solidFill>
                <a:srgbClr val="E8EEF1"/>
              </a:solidFill>
              <a:latin typeface="Montserrat Light"/>
            </a:endParaRPr>
          </a:p>
          <a:p>
            <a:pPr marL="500835" lvl="1" indent="-250417">
              <a:lnSpc>
                <a:spcPts val="3479"/>
              </a:lnSpc>
              <a:buFont typeface="Arial"/>
              <a:buChar char="•"/>
            </a:pPr>
            <a:r>
              <a:rPr lang="en-US" sz="2319" spc="23" dirty="0">
                <a:solidFill>
                  <a:srgbClr val="E8EEF1"/>
                </a:solidFill>
                <a:latin typeface="Montserrat Light"/>
              </a:rPr>
              <a:t>Awareness about Cryptocurrency and the respondent’s occupational status.</a:t>
            </a:r>
          </a:p>
          <a:p>
            <a:pPr marL="500835" lvl="1" indent="-250417">
              <a:lnSpc>
                <a:spcPts val="3479"/>
              </a:lnSpc>
              <a:buFont typeface="Arial"/>
              <a:buChar char="•"/>
            </a:pPr>
            <a:endParaRPr lang="en-US" sz="2319" spc="23" dirty="0">
              <a:solidFill>
                <a:srgbClr val="E8EEF1"/>
              </a:solidFill>
              <a:latin typeface="Montserrat Light"/>
            </a:endParaRPr>
          </a:p>
          <a:p>
            <a:pPr marL="500835" lvl="1" indent="-250417">
              <a:lnSpc>
                <a:spcPts val="3479"/>
              </a:lnSpc>
              <a:buFont typeface="Arial"/>
              <a:buChar char="•"/>
            </a:pPr>
            <a:r>
              <a:rPr lang="en-US" sz="2319" spc="23" dirty="0">
                <a:solidFill>
                  <a:srgbClr val="E8EEF1"/>
                </a:solidFill>
                <a:latin typeface="Montserrat Light"/>
              </a:rPr>
              <a:t>Age groups and awareness about Cryptocurrency. </a:t>
            </a:r>
          </a:p>
          <a:p>
            <a:pPr marL="500835" lvl="1" indent="-250417">
              <a:lnSpc>
                <a:spcPts val="3479"/>
              </a:lnSpc>
              <a:buFont typeface="Arial"/>
              <a:buChar char="•"/>
            </a:pPr>
            <a:endParaRPr lang="en-US" sz="2319" spc="23" dirty="0">
              <a:solidFill>
                <a:srgbClr val="E8EEF1"/>
              </a:solidFill>
              <a:latin typeface="Montserrat Light"/>
            </a:endParaRPr>
          </a:p>
          <a:p>
            <a:pPr marL="500835" lvl="1" indent="-250417">
              <a:lnSpc>
                <a:spcPts val="3479"/>
              </a:lnSpc>
              <a:buFont typeface="Arial"/>
              <a:buChar char="•"/>
            </a:pPr>
            <a:r>
              <a:rPr lang="en-US" sz="2319" spc="23" dirty="0">
                <a:solidFill>
                  <a:srgbClr val="E8EEF1"/>
                </a:solidFill>
                <a:latin typeface="Montserrat Light"/>
              </a:rPr>
              <a:t>The respondent's assumption on the effect of Cryptocurrency and their plan on investing in the future.</a:t>
            </a:r>
          </a:p>
          <a:p>
            <a:pPr algn="ctr">
              <a:lnSpc>
                <a:spcPts val="3479"/>
              </a:lnSpc>
            </a:pPr>
            <a:r>
              <a:rPr lang="en-US" sz="2319" spc="23" dirty="0">
                <a:solidFill>
                  <a:srgbClr val="E8EEF1"/>
                </a:solidFill>
                <a:latin typeface="Montserrat Light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496</Words>
  <Application>Microsoft Office PowerPoint</Application>
  <PresentationFormat>Custom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Montserrat Classic</vt:lpstr>
      <vt:lpstr>Arimo</vt:lpstr>
      <vt:lpstr>Calibri</vt:lpstr>
      <vt:lpstr>Montserrat Light</vt:lpstr>
      <vt:lpstr>Montserrat Classic Bold</vt:lpstr>
      <vt:lpstr>Arial</vt:lpstr>
      <vt:lpstr>Montserrat Light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Should India legalize Cryptocurrency and the repercussions of a ban on the Indian economy.</dc:title>
  <cp:lastModifiedBy>Kinjal Joshi</cp:lastModifiedBy>
  <cp:revision>2</cp:revision>
  <dcterms:created xsi:type="dcterms:W3CDTF">2006-08-16T00:00:00Z</dcterms:created>
  <dcterms:modified xsi:type="dcterms:W3CDTF">2022-05-10T10:27:38Z</dcterms:modified>
  <dc:identifier>DAEvUDUrDn4</dc:identifier>
</cp:coreProperties>
</file>

<file path=docProps/thumbnail.jpeg>
</file>